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6" r:id="rId2"/>
    <p:sldId id="257" r:id="rId3"/>
    <p:sldId id="258" r:id="rId4"/>
    <p:sldId id="267" r:id="rId5"/>
    <p:sldId id="259" r:id="rId6"/>
    <p:sldId id="268" r:id="rId7"/>
    <p:sldId id="263" r:id="rId8"/>
    <p:sldId id="260" r:id="rId9"/>
    <p:sldId id="261" r:id="rId10"/>
    <p:sldId id="262" r:id="rId11"/>
    <p:sldId id="265" r:id="rId12"/>
    <p:sldId id="269" r:id="rId13"/>
    <p:sldId id="270" r:id="rId14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>
        <p:scale>
          <a:sx n="81" d="100"/>
          <a:sy n="81" d="100"/>
        </p:scale>
        <p:origin x="427" y="-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4A064-F55F-4593-9729-3D5560CA9139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C592D-A4BF-4C86-808D-52B624F0DAD4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1607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Prof Rudi Westendorp stelt dat vergrijzing niet leidt tot aanzienlijke problemen. Ook effecten dementie vallen mee; geen intramurale capaciteit bouwen!</a:t>
            </a:r>
            <a:endParaRPr lang="en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C592D-A4BF-4C86-808D-52B624F0DAD4}" type="slidenum">
              <a:rPr lang="en-NL" smtClean="0"/>
              <a:t>3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57196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Preventie; Prof Jochem </a:t>
            </a:r>
            <a:r>
              <a:rPr lang="nl-NL" dirty="0" err="1"/>
              <a:t>Mierau</a:t>
            </a:r>
            <a:r>
              <a:rPr lang="nl-NL" dirty="0"/>
              <a:t> stelt dat de besparing van preventie erin zit dat meer  mensen kunnen meedoen ,niet in besparing van zorgkosten. Compressie; kosten komen meer en meer aan het eind van het leven</a:t>
            </a:r>
            <a:endParaRPr lang="en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C592D-A4BF-4C86-808D-52B624F0DAD4}" type="slidenum">
              <a:rPr lang="en-NL" smtClean="0"/>
              <a:t>4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59692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F0B1F-BD33-6548-20F5-D585E8929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B3AB7CB-62B8-AE04-ADE4-158D7CF83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AFE0F88-6E5E-3DD3-DD17-98A19ED77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7B7BE4-AA95-325B-F287-2A3D925AC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0B5B14-5EA5-311E-992D-2737DA146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6217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A63765-73FC-2028-9885-8506FFED8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5F68EFC-65D5-3FE5-C6DC-BE7285177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AECF614-6B67-29FE-ACE2-1B2DD5EE3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B5EE9E5-7D1E-FFEA-80BB-1E0B2DDA1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55DD96-04C6-F2D2-92E5-76E113741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1862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22023F7-8C8A-D868-A447-FC2BCB5114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6B57E40-1FA2-1F53-0935-C8ED03813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4697AD-FBF3-6D1C-0466-A9DCB43C1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446AF9-E0AA-8BCA-C040-AE3566491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C1B91A-78D1-A7C0-996F-1EEABF42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55764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E0AB4B-C5B9-AA6B-4452-075D8D85D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252915-DDC6-B72E-F583-BA5328CA2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3E0DBC-B43C-7D0B-4CC4-589E3E5D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36260A-4E72-E601-ED41-71A7AF51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E41D60-0AA8-1FF5-0F98-F42DECF8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69170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D4290B-5EE3-8EA2-BB98-3780175DB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11E5646-9244-492C-AE01-ADBD178C0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50F0E64-FA74-03D6-C4DA-1F81398A4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55F7C6-FD5C-4A45-1F0A-C279B4D43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18465E7-A23B-7D74-CA6D-5F82C947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03450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F2EB49-047D-3EED-08CE-9B6C8A7FE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6E3BC5-5870-164C-CEE8-80C3D1A9E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7DC0EE2-CDD8-AE0D-FC27-DF1FE4433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949851D-86F3-5D62-680B-27533DF57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C023338-9324-A41D-7E2A-618FB0166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BECD8B6-6BFC-36DC-9AD5-3A1176654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9896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1CA768-AF16-D504-D30C-FDED35C11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71BE96E-7D18-7153-2D07-1C64E49AB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B825C1E-37A0-8054-3116-258404ACF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DD0F55F-2118-A236-DD63-43A798A71B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87BB746-E594-87A7-E9A5-54FFE9278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8027E89-C45F-F488-9AD7-3A668098A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B3F7B7B-DF5D-2B44-81DC-F28E916F8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A1F8242-91B0-7131-F0E5-E3887A4D4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1429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168566-D182-7CAF-2CC8-0DAA22F3F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AF199CC-E49F-A736-BD3F-C1C9659A5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7E162F3-FBA1-E8C6-4D90-BBBA67AAF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C27D1DE-26FC-7CC7-0CE7-B78E352E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18939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241BAA5-D9ED-ECC9-CEDD-8C8505FBB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8EFC11D-D6B2-298F-A67F-C16C51C92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D2468AA-5EDB-9923-D060-C2881094E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93702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D3719-2399-3BB8-52BE-C1AFF92C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CC8BE1-8719-4E14-B568-9EECDE422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6BEE4AD-F36C-1622-98D9-E5EFFB420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C898DA2-9297-71EC-5B1A-C0D5BE916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C947AA4-7478-D18C-E1C7-DE220AA11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02FB352-AA1D-3F3F-B8D7-9A3510979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9591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DC7CE5-27BA-EF14-F294-434237188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84C80F5-0DBF-9636-B1A8-8D6B790891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E6E9969-BED1-B127-1FA0-C2B9D61C6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923D913-7380-BB33-19C9-A1928E878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0874803-1E06-09C3-4E23-240721ACD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BC3CDA3-AB98-939A-54EB-0236EF2E4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9423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AA39BDD-89A1-BB7D-E5AC-B9D404C07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54E4142-DCA1-9A7E-FE62-F7302C2D3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FBE7FF9-6EA3-3F17-EF87-E26C85F656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FF325A-6041-4D86-8013-ADC8F948DCBE}" type="datetimeFigureOut">
              <a:rPr lang="en-NL" smtClean="0"/>
              <a:t>07/04/2026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07B0A68-EF65-0157-F7DF-9EFFA2274B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140346-3CB6-26EF-F5E9-D7F5A94E4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53A87A-AA5E-48FA-B937-A96ED1DEB161}" type="slidenum">
              <a:rPr lang="en-NL" smtClean="0"/>
              <a:t>‹nr.›</a:t>
            </a:fld>
            <a:endParaRPr lang="en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1773041B-3DFA-5E97-6536-BE469258460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67" y="97631"/>
            <a:ext cx="3209371" cy="227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64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94CC67-4DC1-8489-55B3-4B5C6B4EB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692" y="500062"/>
            <a:ext cx="9554308" cy="1082553"/>
          </a:xfrm>
        </p:spPr>
        <p:txBody>
          <a:bodyPr>
            <a:normAutofit fontScale="90000"/>
          </a:bodyPr>
          <a:lstStyle/>
          <a:p>
            <a:r>
              <a:rPr lang="nl-NL" dirty="0"/>
              <a:t>Symposium Samen Sterker  in Welzijn en Zorg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E6C2A3-8243-DECE-7D8E-B0828B5ED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737770"/>
          </a:xfrm>
        </p:spPr>
        <p:txBody>
          <a:bodyPr/>
          <a:lstStyle/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3600" b="1" dirty="0"/>
              <a:t>Samen bouwen aan een samenleving die  omziet naar elkaar</a:t>
            </a:r>
          </a:p>
          <a:p>
            <a:pPr marL="0" indent="0">
              <a:buNone/>
            </a:pPr>
            <a:endParaRPr lang="nl-NL" sz="3600" b="1" dirty="0"/>
          </a:p>
          <a:p>
            <a:pPr marL="0" indent="0">
              <a:buNone/>
            </a:pPr>
            <a:r>
              <a:rPr lang="nl-NL" sz="2400" b="1" dirty="0"/>
              <a:t>                                                    </a:t>
            </a:r>
          </a:p>
          <a:p>
            <a:pPr marL="0" indent="0">
              <a:buNone/>
            </a:pPr>
            <a:r>
              <a:rPr lang="nl-NL" sz="2400" b="1" dirty="0"/>
              <a:t>                                                     Oisterwijk  9 april 2026 </a:t>
            </a:r>
          </a:p>
          <a:p>
            <a:pPr marL="0" indent="0">
              <a:buNone/>
            </a:pPr>
            <a:r>
              <a:rPr lang="nl-NL" sz="2400" b="1" dirty="0"/>
              <a:t>                                                              Wim van Hest</a:t>
            </a:r>
          </a:p>
          <a:p>
            <a:pPr marL="0" indent="0">
              <a:buNone/>
            </a:pPr>
            <a:endParaRPr lang="en-NL" sz="3600" b="1" dirty="0"/>
          </a:p>
        </p:txBody>
      </p:sp>
    </p:spTree>
    <p:extLst>
      <p:ext uri="{BB962C8B-B14F-4D97-AF65-F5344CB8AC3E}">
        <p14:creationId xmlns:p14="http://schemas.microsoft.com/office/powerpoint/2010/main" val="538924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2AA56-44A1-C735-20BE-25C8C2A77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2738" y="365125"/>
            <a:ext cx="7321062" cy="1325563"/>
          </a:xfrm>
        </p:spPr>
        <p:txBody>
          <a:bodyPr/>
          <a:lstStyle/>
          <a:p>
            <a:r>
              <a:rPr kumimoji="0" lang="en-NL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   </a:t>
            </a:r>
            <a:r>
              <a:rPr kumimoji="0" lang="en-NL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Voorwaarden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E143D6-473D-179B-18C9-6ABF5F2C4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2553"/>
            <a:ext cx="10515600" cy="4431324"/>
          </a:xfrm>
        </p:spPr>
        <p:txBody>
          <a:bodyPr>
            <a:normAutofit/>
          </a:bodyPr>
          <a:lstStyle/>
          <a:p>
            <a:endParaRPr lang="nl-NL" dirty="0"/>
          </a:p>
          <a:p>
            <a:r>
              <a:rPr lang="nl-NL" dirty="0"/>
              <a:t>Gelijkwaardige samenwerking tussen inwoners en systeempartijen</a:t>
            </a:r>
          </a:p>
          <a:p>
            <a:endParaRPr lang="nl-NL" dirty="0"/>
          </a:p>
          <a:p>
            <a:r>
              <a:rPr lang="nl-NL" dirty="0">
                <a:latin typeface="Calibri"/>
              </a:rPr>
              <a:t>In iedere zorgzame wijk (2500 inwoners) is er een ontmoetingsruimte en een</a:t>
            </a:r>
          </a:p>
          <a:p>
            <a:endParaRPr lang="nl-NL" dirty="0">
              <a:latin typeface="Calibri"/>
            </a:endParaRPr>
          </a:p>
          <a:p>
            <a:r>
              <a:rPr lang="nl-NL" dirty="0">
                <a:latin typeface="Calibri"/>
              </a:rPr>
              <a:t>Dorpsondersteuner, de sleutelfiguur die informele en formele zorg met elkaar verbindt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175566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FE2997-A57F-5AE6-DAAE-D5E7D3C50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922" y="365125"/>
            <a:ext cx="7836877" cy="1325563"/>
          </a:xfrm>
        </p:spPr>
        <p:txBody>
          <a:bodyPr/>
          <a:lstStyle/>
          <a:p>
            <a:r>
              <a:rPr lang="nl-NL" b="1" dirty="0"/>
              <a:t>Hoe pakken we dat aan?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1E238E-C092-9B4C-FB4B-887195C11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6030"/>
            <a:ext cx="10515600" cy="491196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2700" dirty="0">
                <a:solidFill>
                  <a:prstClr val="black">
                    <a:tint val="75000"/>
                  </a:prstClr>
                </a:solidFill>
                <a:latin typeface="Calibri"/>
              </a:rPr>
              <a:t>* </a:t>
            </a:r>
            <a:r>
              <a:rPr kumimoji="0" lang="nl-NL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Gebruik de methode gemeenschapskracht.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7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*Niet “uitrollen"; houdt het praktisch!!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nl-NL" sz="27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* Ontwikkelen  samen met de inwoners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nl-NL" sz="27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* Vertrouw  op de kracht van de gemeenschap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nl-NL" sz="27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* Vermijd jargon en begin niet met meten procesindicatoren en andere </a:t>
            </a:r>
            <a:r>
              <a:rPr kumimoji="0" lang="nl-NL" sz="27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systeemburocratie</a:t>
            </a:r>
            <a:endParaRPr kumimoji="0" lang="nl-NL" sz="27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534011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FA08C0-96D0-E5A9-5B51-C74AA99EC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7969" y="365125"/>
            <a:ext cx="7965831" cy="1325563"/>
          </a:xfrm>
        </p:spPr>
        <p:txBody>
          <a:bodyPr/>
          <a:lstStyle/>
          <a:p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               </a:t>
            </a:r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Resultaten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616BB8-6A9C-1C48-1664-9DCEE1A09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Mensen die in hun buurt naar elkaar omkijken en gemeenschappen vormen (Blue Zone)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Beter zicht op kwetsbare inwoners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Minder vraag naar professionele zorg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Latere vraag naar professionele zorg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044203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E74984-7961-3756-E146-7528A9E18C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5322" y="0"/>
            <a:ext cx="10046677" cy="1277815"/>
          </a:xfrm>
        </p:spPr>
        <p:txBody>
          <a:bodyPr/>
          <a:lstStyle/>
          <a:p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Tel uw zegeningen!</a:t>
            </a:r>
            <a:endParaRPr lang="en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6ED79A6-30FA-878F-CA9C-110DE5853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49061"/>
            <a:ext cx="9144000" cy="4146331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De  Vereniging van Hulpverlenende Vrijwilligersorganisatie is een </a:t>
            </a:r>
            <a:r>
              <a:rPr lang="nl-NL" b="1" dirty="0"/>
              <a:t>uitstekend platform </a:t>
            </a:r>
            <a:r>
              <a:rPr lang="nl-NL" dirty="0"/>
              <a:t>om samen te bouwen aan een samenleving die  omziet naar elkaar.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/>
              <a:t>Ga om te beginnen koffie drinken vanuit het besef dat de inwoners de systeemwereld nodig hebben maar ook dat de systeemwereld  inwoners nodig heeft als </a:t>
            </a:r>
            <a:r>
              <a:rPr lang="nl-NL" b="1" dirty="0" err="1"/>
              <a:t>mede-producent</a:t>
            </a:r>
            <a:r>
              <a:rPr lang="nl-NL" b="1" dirty="0"/>
              <a:t> van welzijn en zorg.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L" sz="3200" dirty="0"/>
          </a:p>
        </p:txBody>
      </p:sp>
    </p:spTree>
    <p:extLst>
      <p:ext uri="{BB962C8B-B14F-4D97-AF65-F5344CB8AC3E}">
        <p14:creationId xmlns:p14="http://schemas.microsoft.com/office/powerpoint/2010/main" val="1222446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C979C0-9DE4-4206-13DF-C85A9F815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1"/>
            <a:ext cx="9220200" cy="1690688"/>
          </a:xfrm>
        </p:spPr>
        <p:txBody>
          <a:bodyPr/>
          <a:lstStyle/>
          <a:p>
            <a:r>
              <a:rPr lang="nl-NL" b="1" dirty="0"/>
              <a:t>      KOEPEL INWONERINITIATIEVEN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3AC7E0-FCEE-4A43-BEA3-797EA22D6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5738" y="159116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3900" dirty="0">
              <a:solidFill>
                <a:prstClr val="black"/>
              </a:solidFill>
              <a:latin typeface="Aptos Display" panose="02110004020202020204"/>
            </a:endParaRPr>
          </a:p>
          <a:p>
            <a:pPr marL="0" indent="0">
              <a:buNone/>
            </a:pPr>
            <a:endParaRPr lang="nl-NL" sz="3900" dirty="0">
              <a:solidFill>
                <a:prstClr val="black"/>
              </a:solidFill>
              <a:latin typeface="Aptos Display" panose="02110004020202020204"/>
            </a:endParaRPr>
          </a:p>
          <a:p>
            <a:pPr marL="0" indent="0">
              <a:buNone/>
            </a:pPr>
            <a:r>
              <a:rPr lang="nl-NL" sz="3900" dirty="0">
                <a:solidFill>
                  <a:prstClr val="black"/>
                </a:solidFill>
                <a:latin typeface="Aptos Display" panose="02110004020202020204"/>
              </a:rPr>
              <a:t>DE KOEPEL GEMEENSCHAPSKRACHT IS  HET NETWERK VAN INWONERINITIATIEVEN OP HET GEBIED VAN WELZIJN EN ZORG IN BRABANT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4079749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E8962E-C599-CB24-6C79-E76B3DA16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82462" y="0"/>
            <a:ext cx="8217876" cy="3509963"/>
          </a:xfrm>
        </p:spPr>
        <p:txBody>
          <a:bodyPr>
            <a:normAutofit/>
          </a:bodyPr>
          <a:lstStyle/>
          <a:p>
            <a:r>
              <a:rPr lang="nl-NL" b="1" dirty="0"/>
              <a:t>Wat is er aan de hand?</a:t>
            </a:r>
            <a:br>
              <a:rPr lang="nl-NL" b="1" dirty="0"/>
            </a:br>
            <a:br>
              <a:rPr lang="nl-NL" b="1" dirty="0"/>
            </a:br>
            <a:endParaRPr lang="en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D442946-F089-70BE-51B7-248252ED2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32185"/>
            <a:ext cx="9144000" cy="3622430"/>
          </a:xfrm>
        </p:spPr>
        <p:txBody>
          <a:bodyPr>
            <a:normAutofit fontScale="62500" lnSpcReduction="20000"/>
          </a:bodyPr>
          <a:lstStyle/>
          <a:p>
            <a:pPr marL="342900" indent="-342900">
              <a:buFontTx/>
              <a:buChar char="-"/>
            </a:pPr>
            <a:r>
              <a:rPr lang="nl-NL" sz="4600" dirty="0"/>
              <a:t>Dubbele(?) vergrijzing </a:t>
            </a:r>
          </a:p>
          <a:p>
            <a:br>
              <a:rPr lang="nl-NL" sz="4600" dirty="0"/>
            </a:br>
            <a:r>
              <a:rPr lang="nl-NL" sz="4600" dirty="0"/>
              <a:t>- Onvoldoende professionals</a:t>
            </a:r>
          </a:p>
          <a:p>
            <a:br>
              <a:rPr lang="nl-NL" sz="4600" dirty="0"/>
            </a:br>
            <a:endParaRPr lang="nl-NL" sz="4600" dirty="0"/>
          </a:p>
          <a:p>
            <a:r>
              <a:rPr lang="nl-NL" sz="4600" dirty="0"/>
              <a:t>- Budget blijft achter</a:t>
            </a:r>
          </a:p>
          <a:p>
            <a:endParaRPr lang="nl-NL" sz="4600" dirty="0"/>
          </a:p>
          <a:p>
            <a:br>
              <a:rPr lang="nl-NL" sz="4600" dirty="0"/>
            </a:br>
            <a:r>
              <a:rPr lang="nl-NL" sz="4600" dirty="0"/>
              <a:t>- Mantelzorg blijft achter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80826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181FE-7E62-EFE8-5F70-9297F3A00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88676" y="0"/>
            <a:ext cx="8452339" cy="1922585"/>
          </a:xfrm>
        </p:spPr>
        <p:txBody>
          <a:bodyPr/>
          <a:lstStyle/>
          <a:p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Oplossing voor de vastlopende zorg; wat zegt het AZWA?</a:t>
            </a:r>
            <a:endParaRPr lang="en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C43D98-61C3-B03B-8F1D-79FE22BFC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90092"/>
            <a:ext cx="9144000" cy="4067908"/>
          </a:xfrm>
        </p:spPr>
        <p:txBody>
          <a:bodyPr>
            <a:normAutofit lnSpcReduction="10000"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Zorg slimmer regelen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Beter samenwerken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Preventie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Aanpak arbeidsmarkttekorten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168252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B33FB3-3928-0D50-D8B7-4D8987903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5322" y="93785"/>
            <a:ext cx="10046677" cy="1207477"/>
          </a:xfrm>
        </p:spPr>
        <p:txBody>
          <a:bodyPr>
            <a:normAutofit/>
          </a:bodyPr>
          <a:lstStyle/>
          <a:p>
            <a:r>
              <a:rPr lang="nl-NL" sz="4800" b="1" dirty="0"/>
              <a:t>Oplossing voor de vastlopende zorg</a:t>
            </a:r>
            <a:endParaRPr lang="en-NL" sz="48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692B348-E05B-7D14-D816-763E48C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9445"/>
            <a:ext cx="9144000" cy="3493477"/>
          </a:xfrm>
        </p:spPr>
        <p:txBody>
          <a:bodyPr>
            <a:normAutofit fontScale="92500" lnSpcReduction="20000"/>
          </a:bodyPr>
          <a:lstStyle/>
          <a:p>
            <a:endParaRPr lang="nl-NL" dirty="0"/>
          </a:p>
          <a:p>
            <a:endParaRPr lang="nl-NL" dirty="0"/>
          </a:p>
          <a:p>
            <a:r>
              <a:rPr lang="nl-NL" sz="3200" b="1" dirty="0"/>
              <a:t>De oplossing ligt niet in de zorg maar in de samenleving</a:t>
            </a:r>
          </a:p>
          <a:p>
            <a:endParaRPr lang="nl-NL" dirty="0"/>
          </a:p>
          <a:p>
            <a:endParaRPr lang="nl-NL" dirty="0">
              <a:solidFill>
                <a:srgbClr val="FF0000"/>
              </a:solidFill>
            </a:endParaRPr>
          </a:p>
          <a:p>
            <a:r>
              <a:rPr lang="nl-NL" sz="3600" dirty="0">
                <a:solidFill>
                  <a:srgbClr val="FF0000"/>
                </a:solidFill>
              </a:rPr>
              <a:t>Omzien naar elkaar </a:t>
            </a:r>
            <a:r>
              <a:rPr lang="nl-NL" sz="3600" dirty="0"/>
              <a:t>en </a:t>
            </a:r>
            <a:r>
              <a:rPr lang="nl-NL" sz="3600" dirty="0">
                <a:solidFill>
                  <a:srgbClr val="FF0000"/>
                </a:solidFill>
              </a:rPr>
              <a:t>gemeenschapskracht</a:t>
            </a:r>
            <a:r>
              <a:rPr lang="nl-NL" sz="3600" dirty="0"/>
              <a:t> is niet </a:t>
            </a:r>
            <a:r>
              <a:rPr lang="nl-NL" sz="3600" dirty="0" err="1"/>
              <a:t>dè</a:t>
            </a:r>
            <a:r>
              <a:rPr lang="nl-NL" sz="3600" dirty="0"/>
              <a:t> oplossing, wel een noodzakelijk onderdeel ervan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456680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7E508-8983-7CED-59AB-A63D2922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0" y="0"/>
            <a:ext cx="8458200" cy="1690688"/>
          </a:xfrm>
        </p:spPr>
        <p:txBody>
          <a:bodyPr/>
          <a:lstStyle/>
          <a:p>
            <a:r>
              <a:rPr lang="nl-NL" b="1" dirty="0"/>
              <a:t>Vormen van onderlinge hulp</a:t>
            </a:r>
            <a:endParaRPr lang="en-N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656415-DB9B-1EFA-FAD1-9B69FF4CC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8696"/>
            <a:ext cx="10515600" cy="4219303"/>
          </a:xfrm>
        </p:spPr>
        <p:txBody>
          <a:bodyPr/>
          <a:lstStyle/>
          <a:p>
            <a:r>
              <a:rPr lang="nl-NL" dirty="0"/>
              <a:t>Mantelzorg </a:t>
            </a:r>
          </a:p>
          <a:p>
            <a:endParaRPr lang="nl-NL" dirty="0"/>
          </a:p>
          <a:p>
            <a:r>
              <a:rPr lang="nl-NL" dirty="0"/>
              <a:t>Omzien naar Elkaar</a:t>
            </a:r>
          </a:p>
          <a:p>
            <a:endParaRPr lang="nl-NL" dirty="0"/>
          </a:p>
          <a:p>
            <a:r>
              <a:rPr lang="nl-NL" dirty="0"/>
              <a:t>Gemeenschapskracht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64664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F556E9-B49E-F799-D8D4-F6C1A056CA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0030" y="1122363"/>
            <a:ext cx="7197969" cy="788499"/>
          </a:xfrm>
        </p:spPr>
        <p:txBody>
          <a:bodyPr/>
          <a:lstStyle/>
          <a:p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GEMEENSCHAPSKRACHT</a:t>
            </a:r>
            <a:endParaRPr lang="en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692EF36-0453-6828-5232-D3833AE1AC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77662"/>
            <a:ext cx="9144000" cy="3481753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Gemeenschapskracht is  de 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positieve energie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die vrijkomt als  mensen 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elkaar helpen 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om steeds 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meer doelen 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beter te bereiken door  hun 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middelen te delen.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307249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168D5D-0222-2A7C-DE3F-B5BEA9E99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7440" y="365125"/>
            <a:ext cx="8356991" cy="982979"/>
          </a:xfrm>
        </p:spPr>
        <p:txBody>
          <a:bodyPr>
            <a:normAutofit fontScale="90000"/>
          </a:bodyPr>
          <a:lstStyle/>
          <a:p>
            <a:r>
              <a:rPr lang="nl-NL" b="1" dirty="0"/>
              <a:t> Hoe ontwikkelt zich            gemeenschapskracht?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F8505C-EAAD-134E-5456-49C9DEB29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7440" y="1348104"/>
            <a:ext cx="7574280" cy="4879975"/>
          </a:xfrm>
        </p:spPr>
        <p:txBody>
          <a:bodyPr>
            <a:normAutofit fontScale="32500" lnSpcReduction="20000"/>
          </a:bodyPr>
          <a:lstStyle/>
          <a:p>
            <a:endParaRPr lang="nl-NL" dirty="0"/>
          </a:p>
          <a:p>
            <a:endParaRPr lang="nl-NL" dirty="0"/>
          </a:p>
          <a:p>
            <a:r>
              <a:rPr lang="nl-NL" sz="8000" dirty="0"/>
              <a:t>Bewustwording</a:t>
            </a:r>
          </a:p>
          <a:p>
            <a:r>
              <a:rPr lang="nl-NL" sz="8000" dirty="0"/>
              <a:t>        ↓</a:t>
            </a:r>
          </a:p>
          <a:p>
            <a:r>
              <a:rPr lang="nl-NL" sz="8000" dirty="0"/>
              <a:t>Ontmoeten</a:t>
            </a:r>
          </a:p>
          <a:p>
            <a:r>
              <a:rPr lang="nl-NL" sz="8000" dirty="0"/>
              <a:t>        ↓  </a:t>
            </a:r>
          </a:p>
          <a:p>
            <a:r>
              <a:rPr lang="nl-NL" sz="8000" dirty="0"/>
              <a:t>Elkaar kennen</a:t>
            </a:r>
          </a:p>
          <a:p>
            <a:r>
              <a:rPr lang="nl-NL" sz="8000" dirty="0"/>
              <a:t>        ↓</a:t>
            </a:r>
          </a:p>
          <a:p>
            <a:r>
              <a:rPr lang="nl-NL" sz="8000" dirty="0"/>
              <a:t>Hulp vragen en bieden</a:t>
            </a:r>
          </a:p>
          <a:p>
            <a:r>
              <a:rPr lang="nl-NL" sz="8000" dirty="0"/>
              <a:t>        ↓</a:t>
            </a:r>
          </a:p>
          <a:p>
            <a:r>
              <a:rPr lang="nl-NL" sz="8000" dirty="0"/>
              <a:t>Omzien naar elkaar is de norm en er zijn afspraken over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082143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388B23-FE24-48E9-F423-33E1689AC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876" y="365125"/>
            <a:ext cx="7707923" cy="1325563"/>
          </a:xfrm>
        </p:spPr>
        <p:txBody>
          <a:bodyPr/>
          <a:lstStyle/>
          <a:p>
            <a:r>
              <a:rPr lang="nl-NL" b="1" dirty="0"/>
              <a:t>Zorgzame wijken zijn geen zelfrijzend bakmeel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B0425F-444B-C918-3BBC-2D6D640A7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1847"/>
            <a:ext cx="10515600" cy="4396154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</a:t>
            </a: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Zorgzame wijken vormen het fundament van de zorg na transitie.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* In zorgzame wijken is  de inwoner niet alleen consument  maar ook </a:t>
            </a:r>
            <a:r>
              <a:rPr kumimoji="0" lang="nl-NL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mede-producent</a:t>
            </a: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nl-NL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van welzijn en zorg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* Ambitie is 80% zorgzame wijken in 2030</a:t>
            </a:r>
          </a:p>
        </p:txBody>
      </p:sp>
    </p:spTree>
    <p:extLst>
      <p:ext uri="{BB962C8B-B14F-4D97-AF65-F5344CB8AC3E}">
        <p14:creationId xmlns:p14="http://schemas.microsoft.com/office/powerpoint/2010/main" val="392057266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465</Words>
  <Application>Microsoft Office PowerPoint</Application>
  <PresentationFormat>Breedbeeld</PresentationFormat>
  <Paragraphs>96</Paragraphs>
  <Slides>13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Kantoorthema</vt:lpstr>
      <vt:lpstr>Symposium Samen Sterker  in Welzijn en Zorg</vt:lpstr>
      <vt:lpstr>      KOEPEL INWONERINITIATIEVEN</vt:lpstr>
      <vt:lpstr>Wat is er aan de hand?  </vt:lpstr>
      <vt:lpstr>Oplossing voor de vastlopende zorg; wat zegt het AZWA?</vt:lpstr>
      <vt:lpstr>Oplossing voor de vastlopende zorg</vt:lpstr>
      <vt:lpstr>Vormen van onderlinge hulp</vt:lpstr>
      <vt:lpstr>GEMEENSCHAPSKRACHT</vt:lpstr>
      <vt:lpstr> Hoe ontwikkelt zich            gemeenschapskracht?</vt:lpstr>
      <vt:lpstr>Zorgzame wijken zijn geen zelfrijzend bakmeel</vt:lpstr>
      <vt:lpstr>     Voorwaarden</vt:lpstr>
      <vt:lpstr>Hoe pakken we dat aan?</vt:lpstr>
      <vt:lpstr>                Resultaten</vt:lpstr>
      <vt:lpstr>Tel uw zegeningen!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wim van hest</dc:creator>
  <cp:lastModifiedBy>wim van hest</cp:lastModifiedBy>
  <cp:revision>25</cp:revision>
  <dcterms:created xsi:type="dcterms:W3CDTF">2026-03-23T10:33:21Z</dcterms:created>
  <dcterms:modified xsi:type="dcterms:W3CDTF">2026-04-07T11:57:34Z</dcterms:modified>
</cp:coreProperties>
</file>